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2" r:id="rId1"/>
  </p:sldMasterIdLst>
  <p:notesMasterIdLst>
    <p:notesMasterId r:id="rId17"/>
  </p:notesMasterIdLst>
  <p:sldIdLst>
    <p:sldId id="267" r:id="rId2"/>
    <p:sldId id="268" r:id="rId3"/>
    <p:sldId id="269" r:id="rId4"/>
    <p:sldId id="270" r:id="rId5"/>
    <p:sldId id="271" r:id="rId6"/>
    <p:sldId id="272" r:id="rId7"/>
    <p:sldId id="266" r:id="rId8"/>
    <p:sldId id="263" r:id="rId9"/>
    <p:sldId id="257" r:id="rId10"/>
    <p:sldId id="258" r:id="rId11"/>
    <p:sldId id="259" r:id="rId12"/>
    <p:sldId id="260" r:id="rId13"/>
    <p:sldId id="261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3E78"/>
    <a:srgbClr val="9ACB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1" autoAdjust="0"/>
    <p:restoredTop sz="94660"/>
  </p:normalViewPr>
  <p:slideViewPr>
    <p:cSldViewPr snapToGrid="0" snapToObjects="1">
      <p:cViewPr>
        <p:scale>
          <a:sx n="81" d="100"/>
          <a:sy n="81" d="100"/>
        </p:scale>
        <p:origin x="-3176" y="-744"/>
      </p:cViewPr>
      <p:guideLst>
        <p:guide orient="horz" pos="1035"/>
        <p:guide pos="70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DE4305-8AE3-7841-9B21-1BB488DE6C84}" type="datetimeFigureOut">
              <a:rPr lang="en-US" smtClean="0"/>
              <a:pPr/>
              <a:t>27/03/13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BFFE66-CD0B-7742-8A19-EB225EDF10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76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FFE66-CD0B-7742-8A19-EB225EDF10B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32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10878C-BA0A-C94E-A00E-B2E278F2BC6B}" type="datetimeFigureOut">
              <a:rPr lang="en-US" smtClean="0"/>
              <a:pPr/>
              <a:t>27/03/13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74" y="6356351"/>
            <a:ext cx="5753026" cy="2135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388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10878C-BA0A-C94E-A00E-B2E278F2BC6B}" type="datetimeFigureOut">
              <a:rPr lang="en-US" smtClean="0"/>
              <a:pPr/>
              <a:t>27/03/13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74" y="6356351"/>
            <a:ext cx="5753026" cy="2135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235048A-8C89-1E4A-9060-DE186AC9C0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932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10878C-BA0A-C94E-A00E-B2E278F2BC6B}" type="datetimeFigureOut">
              <a:rPr lang="en-US" smtClean="0"/>
              <a:pPr/>
              <a:t>27/03/13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74" y="6356351"/>
            <a:ext cx="5753026" cy="2135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235048A-8C89-1E4A-9060-DE186AC9C0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290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10878C-BA0A-C94E-A00E-B2E278F2BC6B}" type="datetimeFigureOut">
              <a:rPr lang="en-US" smtClean="0"/>
              <a:pPr/>
              <a:t>27/03/13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74" y="6356351"/>
            <a:ext cx="5753026" cy="2135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235048A-8C89-1E4A-9060-DE186AC9C0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05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10878C-BA0A-C94E-A00E-B2E278F2BC6B}" type="datetimeFigureOut">
              <a:rPr lang="en-US" smtClean="0"/>
              <a:pPr/>
              <a:t>27/03/13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74" y="6356351"/>
            <a:ext cx="5753026" cy="2135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235048A-8C89-1E4A-9060-DE186AC9C0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75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10878C-BA0A-C94E-A00E-B2E278F2BC6B}" type="datetimeFigureOut">
              <a:rPr lang="en-US" smtClean="0"/>
              <a:pPr/>
              <a:t>27/03/13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74" y="6356351"/>
            <a:ext cx="5753026" cy="2135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235048A-8C89-1E4A-9060-DE186AC9C0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6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10878C-BA0A-C94E-A00E-B2E278F2BC6B}" type="datetimeFigureOut">
              <a:rPr lang="en-US" smtClean="0"/>
              <a:pPr/>
              <a:t>27/03/13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6774" y="6356351"/>
            <a:ext cx="5753026" cy="2135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235048A-8C89-1E4A-9060-DE186AC9C0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830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10878C-BA0A-C94E-A00E-B2E278F2BC6B}" type="datetimeFigureOut">
              <a:rPr lang="en-US" smtClean="0"/>
              <a:pPr/>
              <a:t>27/03/13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6774" y="6356351"/>
            <a:ext cx="5753026" cy="2135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235048A-8C89-1E4A-9060-DE186AC9C0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278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10878C-BA0A-C94E-A00E-B2E278F2BC6B}" type="datetimeFigureOut">
              <a:rPr lang="en-US" smtClean="0"/>
              <a:pPr/>
              <a:t>27/03/13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6774" y="6356351"/>
            <a:ext cx="5753026" cy="2135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235048A-8C89-1E4A-9060-DE186AC9C0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922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10878C-BA0A-C94E-A00E-B2E278F2BC6B}" type="datetimeFigureOut">
              <a:rPr lang="en-US" smtClean="0"/>
              <a:pPr/>
              <a:t>27/03/13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74" y="6356351"/>
            <a:ext cx="5753026" cy="2135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235048A-8C89-1E4A-9060-DE186AC9C0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626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10878C-BA0A-C94E-A00E-B2E278F2BC6B}" type="datetimeFigureOut">
              <a:rPr lang="en-US" smtClean="0"/>
              <a:pPr/>
              <a:t>27/03/13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74" y="6356351"/>
            <a:ext cx="5753026" cy="2135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235048A-8C89-1E4A-9060-DE186AC9C0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049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3912" y="0"/>
            <a:ext cx="9140089" cy="831035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35462" y="203840"/>
            <a:ext cx="2194881" cy="6532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dirty="0" smtClean="0"/>
              <a:t>10 Tosses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0731" y="1058193"/>
            <a:ext cx="715038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dirty="0" smtClean="0"/>
              <a:t>Second level</a:t>
            </a:r>
          </a:p>
          <a:p>
            <a:pPr lvl="2"/>
            <a:r>
              <a:rPr lang="en-AU" dirty="0" smtClean="0"/>
              <a:t>Third level</a:t>
            </a:r>
          </a:p>
          <a:p>
            <a:pPr lvl="3"/>
            <a:r>
              <a:rPr lang="en-AU" dirty="0" smtClean="0"/>
              <a:t>Fourth level</a:t>
            </a:r>
          </a:p>
          <a:p>
            <a:pPr lvl="4"/>
            <a:r>
              <a:rPr lang="en-AU" dirty="0" smtClean="0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358543" y="168479"/>
            <a:ext cx="1460067" cy="126760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38100" dir="7200000" sx="101000" sy="101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tdt-col.eps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611" y="330791"/>
            <a:ext cx="1258302" cy="903538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0" y="6622801"/>
            <a:ext cx="9140089" cy="235199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976363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0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2800" kern="1200">
          <a:solidFill>
            <a:srgbClr val="063E78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457200" rtl="0" eaLnBrk="1" latinLnBrk="0" hangingPunct="1">
        <a:spcBef>
          <a:spcPct val="20000"/>
        </a:spcBef>
        <a:buFont typeface="Wingdings" charset="2"/>
        <a:buChar char="§"/>
        <a:defRPr sz="2400" kern="1200">
          <a:solidFill>
            <a:srgbClr val="063E78"/>
          </a:solidFill>
          <a:latin typeface="+mn-lt"/>
          <a:ea typeface="+mn-ea"/>
          <a:cs typeface="+mn-cs"/>
        </a:defRPr>
      </a:lvl3pPr>
      <a:lvl4pPr marL="1714500" indent="-342900" algn="l" defTabSz="457200" rtl="0" eaLnBrk="1" latinLnBrk="0" hangingPunct="1">
        <a:spcBef>
          <a:spcPct val="20000"/>
        </a:spcBef>
        <a:buFont typeface="Wingdings" charset="2"/>
        <a:buChar char="§"/>
        <a:defRPr sz="2000" kern="1200">
          <a:solidFill>
            <a:srgbClr val="063E78"/>
          </a:solidFill>
          <a:latin typeface="+mn-lt"/>
          <a:ea typeface="+mn-ea"/>
          <a:cs typeface="+mn-cs"/>
        </a:defRPr>
      </a:lvl4pPr>
      <a:lvl5pPr marL="2171700" indent="-342900" algn="l" defTabSz="457200" rtl="0" eaLnBrk="1" latinLnBrk="0" hangingPunct="1">
        <a:spcBef>
          <a:spcPct val="20000"/>
        </a:spcBef>
        <a:buFont typeface="Wingdings" charset="2"/>
        <a:buChar char="§"/>
        <a:defRPr sz="2000" kern="1200">
          <a:solidFill>
            <a:srgbClr val="063E78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6253" y="0"/>
            <a:ext cx="6972577" cy="1058151"/>
          </a:xfrm>
        </p:spPr>
        <p:txBody>
          <a:bodyPr>
            <a:normAutofit/>
          </a:bodyPr>
          <a:lstStyle/>
          <a:p>
            <a:r>
              <a:rPr lang="en-US" sz="4000" dirty="0" err="1" smtClean="0"/>
              <a:t>Randomisation</a:t>
            </a:r>
            <a:r>
              <a:rPr lang="en-US" sz="4000" dirty="0" smtClean="0"/>
              <a:t> in Coin Tosses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2418" y="1472849"/>
            <a:ext cx="6933446" cy="5369369"/>
          </a:xfrm>
        </p:spPr>
        <p:txBody>
          <a:bodyPr>
            <a:normAutofit/>
          </a:bodyPr>
          <a:lstStyle/>
          <a:p>
            <a:r>
              <a:rPr lang="en-US" dirty="0" smtClean="0"/>
              <a:t>We can’t predict the result of one coin toss with certainty but we have an </a:t>
            </a:r>
            <a:r>
              <a:rPr lang="en-US" b="1" dirty="0" smtClean="0"/>
              <a:t>expectation</a:t>
            </a:r>
            <a:r>
              <a:rPr lang="en-US" dirty="0" smtClean="0"/>
              <a:t> that with 10 tosses we will get about half, </a:t>
            </a:r>
            <a:br>
              <a:rPr lang="en-US" dirty="0" smtClean="0"/>
            </a:br>
            <a:r>
              <a:rPr lang="en-US" dirty="0" smtClean="0"/>
              <a:t>or 5 heads.</a:t>
            </a:r>
          </a:p>
          <a:p>
            <a:r>
              <a:rPr lang="en-US" dirty="0" smtClean="0"/>
              <a:t>There will be quite a lot of </a:t>
            </a:r>
            <a:r>
              <a:rPr lang="en-US" b="1" dirty="0" smtClean="0"/>
              <a:t>variation</a:t>
            </a:r>
            <a:r>
              <a:rPr lang="en-US" dirty="0" smtClean="0"/>
              <a:t>, however, about our expectation for such a small number of tosses.</a:t>
            </a:r>
          </a:p>
          <a:p>
            <a:r>
              <a:rPr lang="en-US" dirty="0" smtClean="0"/>
              <a:t>The next few slides show the variation in the number of heads in 10 trials of 10 tosses of </a:t>
            </a:r>
            <a:br>
              <a:rPr lang="en-US" dirty="0" smtClean="0"/>
            </a:br>
            <a:r>
              <a:rPr lang="en-US" dirty="0" smtClean="0"/>
              <a:t>a coin.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493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9698" y="188160"/>
            <a:ext cx="2430040" cy="653271"/>
          </a:xfrm>
        </p:spPr>
        <p:txBody>
          <a:bodyPr>
            <a:noAutofit/>
          </a:bodyPr>
          <a:lstStyle/>
          <a:p>
            <a:r>
              <a:rPr lang="en-US" dirty="0" smtClean="0"/>
              <a:t>100 Tosses</a:t>
            </a:r>
            <a:endParaRPr lang="en-US" dirty="0"/>
          </a:p>
        </p:txBody>
      </p:sp>
      <p:pic>
        <p:nvPicPr>
          <p:cNvPr id="4" name="Content Placeholder 3" descr="Coin100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40" r="-561"/>
          <a:stretch/>
        </p:blipFill>
        <p:spPr>
          <a:xfrm>
            <a:off x="1050406" y="1627383"/>
            <a:ext cx="7478246" cy="4772968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72515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5394" y="203840"/>
            <a:ext cx="2916052" cy="65327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200 </a:t>
            </a:r>
            <a:r>
              <a:rPr lang="en-US" sz="4400" dirty="0" smtClean="0"/>
              <a:t>Tosses</a:t>
            </a:r>
            <a:endParaRPr lang="en-US" sz="4400" dirty="0"/>
          </a:p>
        </p:txBody>
      </p:sp>
      <p:pic>
        <p:nvPicPr>
          <p:cNvPr id="4" name="Content Placeholder 3" descr="Coin200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103" r="-351"/>
          <a:stretch/>
        </p:blipFill>
        <p:spPr>
          <a:xfrm>
            <a:off x="965583" y="1627383"/>
            <a:ext cx="7415537" cy="466026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1120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8618" y="203840"/>
            <a:ext cx="3182573" cy="653271"/>
          </a:xfrm>
        </p:spPr>
        <p:txBody>
          <a:bodyPr>
            <a:noAutofit/>
          </a:bodyPr>
          <a:lstStyle/>
          <a:p>
            <a:r>
              <a:rPr lang="en-US" dirty="0" smtClean="0"/>
              <a:t>500 </a:t>
            </a:r>
            <a:r>
              <a:rPr lang="en-US" dirty="0" smtClean="0"/>
              <a:t>Tosses</a:t>
            </a:r>
            <a:endParaRPr lang="en-US" dirty="0"/>
          </a:p>
        </p:txBody>
      </p:sp>
      <p:pic>
        <p:nvPicPr>
          <p:cNvPr id="4" name="Content Placeholder 3" descr="Coin500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85" r="-985"/>
          <a:stretch/>
        </p:blipFill>
        <p:spPr>
          <a:xfrm>
            <a:off x="1028294" y="1580342"/>
            <a:ext cx="7406291" cy="4801379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82884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6424" y="203840"/>
            <a:ext cx="3637225" cy="653271"/>
          </a:xfrm>
        </p:spPr>
        <p:txBody>
          <a:bodyPr>
            <a:noAutofit/>
          </a:bodyPr>
          <a:lstStyle/>
          <a:p>
            <a:r>
              <a:rPr lang="en-US" dirty="0" smtClean="0"/>
              <a:t>1000 </a:t>
            </a:r>
            <a:r>
              <a:rPr lang="en-US" dirty="0" smtClean="0"/>
              <a:t>Tosses</a:t>
            </a:r>
            <a:endParaRPr lang="en-US" dirty="0"/>
          </a:p>
        </p:txBody>
      </p:sp>
      <p:pic>
        <p:nvPicPr>
          <p:cNvPr id="4" name="Content Placeholder 3" descr="Coin1000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91" r="788"/>
          <a:stretch/>
        </p:blipFill>
        <p:spPr>
          <a:xfrm>
            <a:off x="1059650" y="1580343"/>
            <a:ext cx="7280869" cy="47073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67165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6158" y="203840"/>
            <a:ext cx="3041474" cy="653271"/>
          </a:xfrm>
        </p:spPr>
        <p:txBody>
          <a:bodyPr>
            <a:noAutofit/>
          </a:bodyPr>
          <a:lstStyle/>
          <a:p>
            <a:r>
              <a:rPr lang="en-US" dirty="0" smtClean="0"/>
              <a:t>2000 </a:t>
            </a:r>
            <a:r>
              <a:rPr lang="en-US" dirty="0" smtClean="0"/>
              <a:t>Tosses</a:t>
            </a:r>
            <a:endParaRPr lang="en-US" dirty="0"/>
          </a:p>
        </p:txBody>
      </p:sp>
      <p:pic>
        <p:nvPicPr>
          <p:cNvPr id="4" name="Content Placeholder 3" descr="Coin2000.png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16" r="-560"/>
          <a:stretch/>
        </p:blipFill>
        <p:spPr>
          <a:xfrm>
            <a:off x="939799" y="1600200"/>
            <a:ext cx="7541819" cy="4765843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0537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04545" y="203840"/>
            <a:ext cx="3076743" cy="653271"/>
          </a:xfrm>
        </p:spPr>
        <p:txBody>
          <a:bodyPr>
            <a:noAutofit/>
          </a:bodyPr>
          <a:lstStyle/>
          <a:p>
            <a:r>
              <a:rPr lang="en-US" dirty="0" smtClean="0"/>
              <a:t>5000 </a:t>
            </a:r>
            <a:r>
              <a:rPr lang="en-US" dirty="0" smtClean="0"/>
              <a:t>Tosses</a:t>
            </a:r>
            <a:endParaRPr lang="en-US" dirty="0"/>
          </a:p>
        </p:txBody>
      </p:sp>
      <p:pic>
        <p:nvPicPr>
          <p:cNvPr id="5" name="Content Placeholder 4" descr="Picture 1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" r="765"/>
          <a:stretch/>
        </p:blipFill>
        <p:spPr>
          <a:xfrm>
            <a:off x="1128059" y="1600200"/>
            <a:ext cx="7337882" cy="4687443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24184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8274" y="-30978"/>
            <a:ext cx="2222319" cy="1058151"/>
          </a:xfrm>
        </p:spPr>
        <p:txBody>
          <a:bodyPr>
            <a:noAutofit/>
          </a:bodyPr>
          <a:lstStyle/>
          <a:p>
            <a:r>
              <a:rPr lang="en-US" dirty="0" smtClean="0"/>
              <a:t>10 Tosses</a:t>
            </a:r>
            <a:endParaRPr lang="en-US" dirty="0"/>
          </a:p>
        </p:txBody>
      </p:sp>
      <p:pic>
        <p:nvPicPr>
          <p:cNvPr id="7" name="Content Placeholder 6" descr="Screen Shot 2012-11-28 at 12.24.44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" r="217"/>
          <a:stretch/>
        </p:blipFill>
        <p:spPr>
          <a:xfrm>
            <a:off x="344909" y="1625600"/>
            <a:ext cx="4305215" cy="3104461"/>
          </a:xfrm>
          <a:effectLst>
            <a:outerShdw blurRad="88900" dist="38100" dir="7200000" sx="101000" sy="101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5" name="Picture 4" descr="Screen Shot 2012-11-28 at 12.24.3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550" y="2821532"/>
            <a:ext cx="4673320" cy="3350224"/>
          </a:xfrm>
          <a:prstGeom prst="rect">
            <a:avLst/>
          </a:prstGeom>
          <a:effectLst>
            <a:outerShdw blurRad="88900" dist="38100" dir="7200000" sx="101000" sy="101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66596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46736" y="-360636"/>
            <a:ext cx="2194881" cy="11916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                    </a:t>
            </a:r>
            <a:r>
              <a:rPr lang="en-US" sz="4400" dirty="0" smtClean="0"/>
              <a:t>10 Tosses</a:t>
            </a:r>
            <a:endParaRPr lang="en-US" sz="4400" dirty="0"/>
          </a:p>
        </p:txBody>
      </p:sp>
      <p:pic>
        <p:nvPicPr>
          <p:cNvPr id="4" name="Content Placeholder 3" descr="Screen Shot 2012-11-28 at 12.24.20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" r="1154"/>
          <a:stretch/>
        </p:blipFill>
        <p:spPr>
          <a:xfrm>
            <a:off x="363342" y="1629301"/>
            <a:ext cx="4376435" cy="3195267"/>
          </a:xfrm>
          <a:effectLst>
            <a:outerShdw blurRad="88900" dist="38100" dir="7200000" sx="101000" sy="101000" algn="t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 descr="Screen Shot 2012-11-28 at 12.23.4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2799" y="2783999"/>
            <a:ext cx="4556362" cy="3263018"/>
          </a:xfrm>
          <a:prstGeom prst="rect">
            <a:avLst/>
          </a:prstGeom>
          <a:effectLst>
            <a:outerShdw blurRad="88900" dist="38100" dir="7200000" sx="101000" sy="101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00037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462" y="-705598"/>
            <a:ext cx="2194881" cy="1818871"/>
          </a:xfrm>
        </p:spPr>
        <p:txBody>
          <a:bodyPr>
            <a:normAutofit/>
          </a:bodyPr>
          <a:lstStyle/>
          <a:p>
            <a:r>
              <a:rPr lang="en-US" dirty="0" smtClean="0"/>
              <a:t>                                   10 Tosses</a:t>
            </a:r>
            <a:endParaRPr lang="en-US" dirty="0"/>
          </a:p>
        </p:txBody>
      </p:sp>
      <p:pic>
        <p:nvPicPr>
          <p:cNvPr id="5" name="Content Placeholder 4" descr="Screen Shot 2012-11-28 at 2.10.59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" r="2459"/>
          <a:stretch/>
        </p:blipFill>
        <p:spPr>
          <a:xfrm>
            <a:off x="363474" y="1672835"/>
            <a:ext cx="4444594" cy="3262618"/>
          </a:xfrm>
          <a:effectLst>
            <a:outerShdw blurRad="88900" dist="38100" dir="7200000" sx="101000" sy="101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7" name="Picture 6" descr="Screen Shot 2012-11-28 at 2.10.37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7839" y="2714344"/>
            <a:ext cx="4630047" cy="3318988"/>
          </a:xfrm>
          <a:prstGeom prst="rect">
            <a:avLst/>
          </a:prstGeom>
          <a:effectLst>
            <a:outerShdw blurRad="88900" dist="38100" dir="7200000" sx="101000" sy="101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05989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3387" y="-580158"/>
            <a:ext cx="2194881" cy="1505271"/>
          </a:xfrm>
        </p:spPr>
        <p:txBody>
          <a:bodyPr>
            <a:normAutofit/>
          </a:bodyPr>
          <a:lstStyle/>
          <a:p>
            <a:r>
              <a:rPr lang="en-US" dirty="0" smtClean="0"/>
              <a:t>                                   10 Tosses</a:t>
            </a:r>
            <a:endParaRPr lang="en-US" dirty="0"/>
          </a:p>
        </p:txBody>
      </p:sp>
      <p:pic>
        <p:nvPicPr>
          <p:cNvPr id="4" name="Content Placeholder 3" descr="Screen Shot 2012-11-28 at 2.10.27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2" r="-121"/>
          <a:stretch/>
        </p:blipFill>
        <p:spPr>
          <a:xfrm>
            <a:off x="329923" y="1667037"/>
            <a:ext cx="4727675" cy="3334854"/>
          </a:xfrm>
          <a:effectLst>
            <a:outerShdw blurRad="88900" dist="38100" dir="7200000" sx="101000" sy="101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6" name="Picture 5" descr="Screen Shot 2012-11-28 at 2.10.17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1615" y="2728706"/>
            <a:ext cx="4726653" cy="3362258"/>
          </a:xfrm>
          <a:prstGeom prst="rect">
            <a:avLst/>
          </a:prstGeom>
          <a:effectLst>
            <a:outerShdw blurRad="88900" dist="38100" dir="7200000" sx="101000" sy="101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62435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1136" y="-293877"/>
            <a:ext cx="2194881" cy="105815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                    </a:t>
            </a:r>
            <a:r>
              <a:rPr lang="en-US" sz="4400" dirty="0" smtClean="0"/>
              <a:t>10 Tosses</a:t>
            </a:r>
            <a:endParaRPr lang="en-US" sz="4400" dirty="0"/>
          </a:p>
        </p:txBody>
      </p:sp>
      <p:pic>
        <p:nvPicPr>
          <p:cNvPr id="5" name="Content Placeholder 4" descr="Screen Shot 2012-11-28 at 2.10.04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" r="751"/>
          <a:stretch/>
        </p:blipFill>
        <p:spPr>
          <a:xfrm>
            <a:off x="313554" y="1640473"/>
            <a:ext cx="4695298" cy="3391504"/>
          </a:xfrm>
          <a:effectLst>
            <a:outerShdw blurRad="88900" dist="38100" dir="7200000" sx="101000" sy="101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7" name="Picture 6" descr="Screen Shot 2012-11-28 at 2.09.43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6854" y="2918144"/>
            <a:ext cx="4638061" cy="3312901"/>
          </a:xfrm>
          <a:prstGeom prst="rect">
            <a:avLst/>
          </a:prstGeom>
          <a:effectLst>
            <a:outerShdw blurRad="88900" dist="38100" dir="7200000" sx="101000" sy="101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58151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969" y="141120"/>
            <a:ext cx="8096769" cy="65327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Increasing the number of coin tosses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9648" y="1534917"/>
            <a:ext cx="6660461" cy="4902200"/>
          </a:xfrm>
        </p:spPr>
        <p:txBody>
          <a:bodyPr>
            <a:normAutofit/>
          </a:bodyPr>
          <a:lstStyle/>
          <a:p>
            <a:r>
              <a:rPr lang="en-US" dirty="0" smtClean="0"/>
              <a:t>We are now going to see the result of simulating 20 coin tosses and the number and percentage of Heads and Tails obtained.</a:t>
            </a:r>
          </a:p>
          <a:p>
            <a:r>
              <a:rPr lang="en-US" dirty="0" smtClean="0"/>
              <a:t>Each time more simulated tosses are added to those already completed, there should be less variation from the expected 50%:</a:t>
            </a:r>
          </a:p>
          <a:p>
            <a:pPr marL="457200" lvl="1" indent="0"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+30			+50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		+100			+200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		+500			+1000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		+1000			+3000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32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1807" y="-78400"/>
            <a:ext cx="2439451" cy="1143000"/>
          </a:xfrm>
        </p:spPr>
        <p:txBody>
          <a:bodyPr/>
          <a:lstStyle/>
          <a:p>
            <a:r>
              <a:rPr lang="en-US" dirty="0" smtClean="0"/>
              <a:t>20 Tosses</a:t>
            </a:r>
            <a:endParaRPr lang="en-US" dirty="0"/>
          </a:p>
        </p:txBody>
      </p:sp>
      <p:pic>
        <p:nvPicPr>
          <p:cNvPr id="5" name="Content Placeholder 3" descr="Coin20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019" r="-2019"/>
          <a:stretch/>
        </p:blipFill>
        <p:spPr>
          <a:xfrm>
            <a:off x="1043311" y="1563660"/>
            <a:ext cx="7642117" cy="4695621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31838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6478" y="188160"/>
            <a:ext cx="2194881" cy="653271"/>
          </a:xfrm>
        </p:spPr>
        <p:txBody>
          <a:bodyPr>
            <a:noAutofit/>
          </a:bodyPr>
          <a:lstStyle/>
          <a:p>
            <a:r>
              <a:rPr lang="en-US" dirty="0" smtClean="0"/>
              <a:t>50 Tosses</a:t>
            </a:r>
            <a:endParaRPr lang="en-US" dirty="0"/>
          </a:p>
        </p:txBody>
      </p:sp>
      <p:pic>
        <p:nvPicPr>
          <p:cNvPr id="5" name="Content Placeholder 3" descr="Coin50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29" r="-720"/>
          <a:stretch/>
        </p:blipFill>
        <p:spPr>
          <a:xfrm>
            <a:off x="1012616" y="1630805"/>
            <a:ext cx="7552073" cy="4672518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759665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xpo">
      <a:majorFont>
        <a:latin typeface="Calibri"/>
        <a:ea typeface=""/>
        <a:cs typeface=""/>
        <a:font script="Jpan" typeface="ＭＳ ゴシック"/>
      </a:majorFont>
      <a:minorFont>
        <a:latin typeface="Calibri"/>
        <a:ea typeface=""/>
        <a:cs typeface=""/>
        <a:font script="Jpan" typeface="ＭＳ 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</TotalTime>
  <Words>114</Words>
  <Application>Microsoft Macintosh PowerPoint</Application>
  <PresentationFormat>On-screen Show (4:3)</PresentationFormat>
  <Paragraphs>26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Randomisation in Coin Tosses</vt:lpstr>
      <vt:lpstr>10 Tosses</vt:lpstr>
      <vt:lpstr>                                   10 Tosses</vt:lpstr>
      <vt:lpstr>                                   10 Tosses</vt:lpstr>
      <vt:lpstr>                                   10 Tosses</vt:lpstr>
      <vt:lpstr>                                   10 Tosses</vt:lpstr>
      <vt:lpstr>Increasing the number of coin tosses</vt:lpstr>
      <vt:lpstr>20 Tosses</vt:lpstr>
      <vt:lpstr>50 Tosses</vt:lpstr>
      <vt:lpstr>100 Tosses</vt:lpstr>
      <vt:lpstr>200 Tosses</vt:lpstr>
      <vt:lpstr>500 Tosses</vt:lpstr>
      <vt:lpstr>1000 Tosses</vt:lpstr>
      <vt:lpstr>2000 Tosses</vt:lpstr>
      <vt:lpstr>5000 Tosses</vt:lpstr>
    </vt:vector>
  </TitlesOfParts>
  <Company>University of Tasmania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Watson</dc:creator>
  <cp:lastModifiedBy>Microsoft Office User</cp:lastModifiedBy>
  <cp:revision>26</cp:revision>
  <dcterms:created xsi:type="dcterms:W3CDTF">2013-01-09T23:20:15Z</dcterms:created>
  <dcterms:modified xsi:type="dcterms:W3CDTF">2013-03-26T22:53:40Z</dcterms:modified>
</cp:coreProperties>
</file>