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jpeg" ContentType="image/jpeg"/>
  <Default Extension="xml" ContentType="application/xml"/>
  <Override PartName="/ppt/notesSlides/notesSlide3.xml" ContentType="application/vnd.openxmlformats-officedocument.presentationml.notesSlide+xml"/>
  <Default Extension="emf" ContentType="image/x-emf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6"/>
  </p:notesMasterIdLst>
  <p:sldIdLst>
    <p:sldId id="264" r:id="rId2"/>
    <p:sldId id="265" r:id="rId3"/>
    <p:sldId id="268" r:id="rId4"/>
    <p:sldId id="267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0"/>
    </p:ext>
    <p:ext uri="{D31A062A-798A-4329-ABDD-BBA856620510}">
      <p14:defaultImageDpi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Objects="1">
      <p:cViewPr varScale="1">
        <p:scale>
          <a:sx n="85" d="100"/>
          <a:sy n="85" d="100"/>
        </p:scale>
        <p:origin x="-10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6A2482-A4A6-174E-B93F-96E32D17CF77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7F4487-C53C-7440-8F6E-6225CF028C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393590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:mv="urn:schemas-microsoft-com:mac:vml" xmlns:mc="http://schemas.openxmlformats.org/markup-compatibility/2006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How many cubes?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:mv="urn:schemas-microsoft-com:mac:vml" xmlns:mc="http://schemas.openxmlformats.org/markup-compatibility/2006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level</a:t>
            </a:r>
          </a:p>
          <a:p>
            <a:pPr lvl="2"/>
            <a:r>
              <a:rPr lang="en-AU" dirty="0"/>
              <a:t>Third level</a:t>
            </a:r>
          </a:p>
          <a:p>
            <a:pPr lvl="3"/>
            <a:r>
              <a:rPr lang="en-AU" dirty="0"/>
              <a:t>Fourth 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713680" y="1412776"/>
            <a:ext cx="7820720" cy="46482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419100" indent="-382588" eaLnBrk="1" hangingPunct="1">
              <a:buFont typeface="Wingdings" pitchFamily="-110" charset="2"/>
              <a:buNone/>
            </a:pPr>
            <a:endParaRPr lang="en-US" sz="400" dirty="0" smtClean="0">
              <a:latin typeface="Tahoma" pitchFamily="-110" charset="0"/>
            </a:endParaRPr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3500" dirty="0" smtClean="0"/>
              <a:t>•  In pairs, one student (the creator) rolls two</a:t>
            </a:r>
            <a:r>
              <a:rPr lang="en-AU" sz="3500" dirty="0" smtClean="0"/>
              <a:t>    </a:t>
            </a:r>
            <a:br>
              <a:rPr lang="en-AU" sz="3500" dirty="0" smtClean="0"/>
            </a:br>
            <a:r>
              <a:rPr lang="en-AU" sz="3500" dirty="0" smtClean="0"/>
              <a:t>	dice </a:t>
            </a:r>
            <a:r>
              <a:rPr lang="en-AU" sz="3500" dirty="0" smtClean="0"/>
              <a:t>(6 or 10-sided of different colours). </a:t>
            </a:r>
            <a:br>
              <a:rPr lang="en-AU" sz="3500" dirty="0" smtClean="0"/>
            </a:br>
            <a:r>
              <a:rPr lang="en-AU" sz="3500" dirty="0" smtClean="0"/>
              <a:t>	The roll of one dice (e.g</a:t>
            </a:r>
            <a:r>
              <a:rPr lang="en-AU" sz="3500" dirty="0" smtClean="0"/>
              <a:t>. </a:t>
            </a:r>
            <a:r>
              <a:rPr lang="en-AU" sz="3500" dirty="0" smtClean="0"/>
              <a:t>black) determines 	the number of rows, and the roll of the 	other die (e.g</a:t>
            </a:r>
            <a:r>
              <a:rPr lang="en-AU" sz="3500" dirty="0" smtClean="0"/>
              <a:t>. </a:t>
            </a:r>
            <a:r>
              <a:rPr lang="en-AU" sz="3500" dirty="0" smtClean="0"/>
              <a:t>green) the number in each</a:t>
            </a:r>
            <a:r>
              <a:rPr lang="en-AU" sz="3500" dirty="0" smtClean="0"/>
              <a:t> 	row</a:t>
            </a:r>
            <a:r>
              <a:rPr lang="en-AU" sz="3500" dirty="0" smtClean="0"/>
              <a:t>. </a:t>
            </a:r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3500" dirty="0" smtClean="0"/>
              <a:t>•	The creator uses tiles to make the top 	</a:t>
            </a:r>
            <a:br>
              <a:rPr lang="en-AU" sz="3500" dirty="0" smtClean="0"/>
            </a:br>
            <a:r>
              <a:rPr lang="en-AU" sz="3500" dirty="0" smtClean="0"/>
              <a:t>	row and left-hand column of the partial 	rectangular array.</a:t>
            </a:r>
          </a:p>
          <a:p>
            <a:pPr marL="419100" indent="-382588" eaLnBrk="1" hangingPunct="1">
              <a:spcBef>
                <a:spcPct val="50000"/>
              </a:spcBef>
              <a:buFont typeface="Wingdings" pitchFamily="-110" charset="2"/>
              <a:buNone/>
            </a:pPr>
            <a:endParaRPr lang="en-US" sz="3700" dirty="0">
              <a:latin typeface="Tahoma" pitchFamily="-11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5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:mv="urn:schemas-microsoft-com:mac:vml" xmlns:mc="http://schemas.openxmlformats.org/markup-compatibility/2006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How many tiles do I need?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8" name="Picture 6" descr="tdt-col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Table 46"/>
          <p:cNvGraphicFramePr>
            <a:graphicFrameLocks noGrp="1"/>
          </p:cNvGraphicFramePr>
          <p:nvPr/>
        </p:nvGraphicFramePr>
        <p:xfrm>
          <a:off x="1524000" y="1905000"/>
          <a:ext cx="6400800" cy="2914650"/>
        </p:xfrm>
        <a:graphic>
          <a:graphicData uri="http://schemas.openxmlformats.org/drawingml/2006/table">
            <a:tbl>
              <a:tblPr/>
              <a:tblGrid>
                <a:gridCol w="1066359"/>
                <a:gridCol w="1067682"/>
                <a:gridCol w="1066359"/>
                <a:gridCol w="1067682"/>
                <a:gridCol w="1066359"/>
                <a:gridCol w="1066359"/>
              </a:tblGrid>
              <a:tr h="971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:mv="urn:schemas-microsoft-com:mac:vml" xmlns:mc="http://schemas.openxmlformats.org/markup-compatibility/2006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How many tiles do I need?</a:t>
            </a:r>
            <a:endParaRPr lang="en-US" dirty="0"/>
          </a:p>
        </p:txBody>
      </p:sp>
    </p:spTree>
  </p:cSld>
  <p:clrMapOvr>
    <a:masterClrMapping/>
  </p:clrMapOvr>
  <mc:AlternateContent>
    <mc:Choice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c="http://schemas.openxmlformats.org/markup-compatibility/2006" xmlns:mv="urn:schemas-microsoft-com:mac:vml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641672" y="1484784"/>
            <a:ext cx="8178800" cy="46482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419100" indent="-382588" eaLnBrk="1" hangingPunct="1">
              <a:buFont typeface="Wingdings" pitchFamily="-110" charset="2"/>
              <a:buNone/>
            </a:pPr>
            <a:endParaRPr lang="en-US" sz="400" dirty="0" smtClean="0">
              <a:latin typeface="Tahoma" pitchFamily="-110" charset="0"/>
            </a:endParaRPr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100" dirty="0" smtClean="0"/>
              <a:t>•	The partner (thinker) verbalises the number</a:t>
            </a:r>
            <a:r>
              <a:rPr lang="en-AU" sz="4100" dirty="0" smtClean="0"/>
              <a:t> 	of </a:t>
            </a:r>
            <a:r>
              <a:rPr lang="en-AU" sz="4100" dirty="0" smtClean="0"/>
              <a:t>	rows and number of tiles in each row as a 	</a:t>
            </a:r>
            <a:r>
              <a:rPr lang="en-AU" sz="4100" dirty="0" smtClean="0"/>
              <a:t>fact (</a:t>
            </a:r>
            <a:r>
              <a:rPr lang="en-AU" sz="4100" dirty="0" smtClean="0"/>
              <a:t>e.g</a:t>
            </a:r>
            <a:r>
              <a:rPr lang="en-AU" sz="4100" dirty="0" smtClean="0"/>
              <a:t>. </a:t>
            </a:r>
            <a:r>
              <a:rPr lang="en-AU" sz="4100" dirty="0" smtClean="0"/>
              <a:t>3 × 6). </a:t>
            </a:r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100" dirty="0" smtClean="0"/>
              <a:t>•	The thinker works out the total amount of </a:t>
            </a:r>
            <a:br>
              <a:rPr lang="en-AU" sz="4100" dirty="0" smtClean="0"/>
            </a:br>
            <a:r>
              <a:rPr lang="en-AU" sz="4100" dirty="0" smtClean="0"/>
              <a:t>	tiles needed to make the complete array and 	explains how</a:t>
            </a:r>
            <a:r>
              <a:rPr lang="en-AU" sz="4100" dirty="0" smtClean="0"/>
              <a:t> they worked </a:t>
            </a:r>
            <a:r>
              <a:rPr lang="en-AU" sz="4100" dirty="0" smtClean="0"/>
              <a:t>it out and records 	it in </a:t>
            </a:r>
            <a:r>
              <a:rPr lang="en-AU" sz="4100" dirty="0" smtClean="0"/>
              <a:t>some way</a:t>
            </a:r>
            <a:r>
              <a:rPr lang="en-AU" sz="4100" dirty="0" smtClean="0"/>
              <a:t>. </a:t>
            </a:r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100" dirty="0" smtClean="0"/>
              <a:t>•	The generator uses tiles to check, if needed.</a:t>
            </a:r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100" dirty="0" smtClean="0"/>
              <a:t>•	They then swap roles and repeat the activity.</a:t>
            </a:r>
          </a:p>
          <a:p>
            <a:pPr marL="419100" indent="-382588" eaLnBrk="1" hangingPunct="1">
              <a:spcBef>
                <a:spcPct val="50000"/>
              </a:spcBef>
              <a:buFont typeface="Wingdings" pitchFamily="-110" charset="2"/>
              <a:buNone/>
            </a:pPr>
            <a:endParaRPr lang="en-US" sz="3700" dirty="0">
              <a:latin typeface="Tahoma" pitchFamily="-110" charset="0"/>
            </a:endParaRPr>
          </a:p>
        </p:txBody>
      </p:sp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:mv="urn:schemas-microsoft-com:mac:vml" xmlns:mc="http://schemas.openxmlformats.org/markup-compatibility/2006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How many tiles do I need?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Table 46"/>
          <p:cNvGraphicFramePr>
            <a:graphicFrameLocks noGrp="1"/>
          </p:cNvGraphicFramePr>
          <p:nvPr/>
        </p:nvGraphicFramePr>
        <p:xfrm>
          <a:off x="1524000" y="1795208"/>
          <a:ext cx="6172202" cy="2700591"/>
        </p:xfrm>
        <a:graphic>
          <a:graphicData uri="http://schemas.openxmlformats.org/drawingml/2006/table">
            <a:tbl>
              <a:tblPr/>
              <a:tblGrid>
                <a:gridCol w="1028275"/>
                <a:gridCol w="1029551"/>
                <a:gridCol w="1028275"/>
                <a:gridCol w="1029551"/>
                <a:gridCol w="1028275"/>
                <a:gridCol w="1028275"/>
              </a:tblGrid>
              <a:tr h="9001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</a:tr>
              <a:tr h="9001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Content Placeholder 3"/>
          <p:cNvSpPr>
            <a:spLocks noGrp="1" noChangeArrowheads="1"/>
          </p:cNvSpPr>
          <p:nvPr>
            <p:ph sz="half" idx="4294967295"/>
          </p:nvPr>
        </p:nvSpPr>
        <p:spPr>
          <a:xfrm>
            <a:off x="965200" y="4495800"/>
            <a:ext cx="7816850" cy="1707896"/>
          </a:xfrm>
          <a:prstGeom prst="rect">
            <a:avLst/>
          </a:prstGeom>
        </p:spPr>
        <p:txBody>
          <a:bodyPr wrap="square">
            <a:normAutofit fontScale="70000" lnSpcReduction="20000"/>
          </a:bodyPr>
          <a:lstStyle/>
          <a:p>
            <a:pPr marL="419100" indent="-382588" eaLnBrk="1" hangingPunct="1">
              <a:buFont typeface="Wingdings" pitchFamily="-110" charset="2"/>
              <a:buNone/>
            </a:pPr>
            <a:endParaRPr lang="en-US" sz="400" dirty="0" smtClean="0">
              <a:latin typeface="Tahoma" pitchFamily="-110" charset="0"/>
            </a:endParaRPr>
          </a:p>
          <a:p>
            <a:pPr marL="419100" indent="-382588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000" dirty="0" smtClean="0"/>
              <a:t>	</a:t>
            </a:r>
            <a:r>
              <a:rPr lang="en-AU" sz="3800" dirty="0" smtClean="0"/>
              <a:t>I know 3 × 3 is 9 and I doubled it to work out 3 × 6.</a:t>
            </a:r>
            <a:r>
              <a:rPr lang="en-AU" sz="3800" dirty="0" smtClean="0"/>
              <a:t> </a:t>
            </a:r>
          </a:p>
          <a:p>
            <a:pPr marL="419100" indent="-382588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3800" dirty="0" smtClean="0"/>
              <a:t>	</a:t>
            </a:r>
            <a:r>
              <a:rPr lang="en-AU" sz="3800" dirty="0" smtClean="0"/>
              <a:t>Another </a:t>
            </a:r>
            <a:r>
              <a:rPr lang="en-AU" sz="3800" dirty="0" smtClean="0"/>
              <a:t>way is to think of 3 × 5 </a:t>
            </a:r>
            <a:r>
              <a:rPr lang="en-AU" sz="3800" smtClean="0"/>
              <a:t>is </a:t>
            </a:r>
            <a:r>
              <a:rPr lang="en-AU" sz="3800" smtClean="0"/>
              <a:t>15, </a:t>
            </a:r>
            <a:r>
              <a:rPr lang="en-AU" sz="3800" dirty="0" smtClean="0"/>
              <a:t>and add another 3. </a:t>
            </a:r>
          </a:p>
          <a:p>
            <a:pPr marL="419100" indent="-382588" eaLnBrk="1" hangingPunct="1">
              <a:spcBef>
                <a:spcPct val="50000"/>
              </a:spcBef>
              <a:buFont typeface="Wingdings" pitchFamily="-110" charset="2"/>
              <a:buNone/>
            </a:pPr>
            <a:endParaRPr lang="en-US" sz="3700" dirty="0">
              <a:latin typeface="Tahoma" pitchFamily="-110" charset="0"/>
            </a:endParaRPr>
          </a:p>
        </p:txBody>
      </p:sp>
      <p:sp>
        <p:nvSpPr>
          <p:cNvPr id="5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:mv="urn:schemas-microsoft-com:mac:vml" xmlns:mc="http://schemas.openxmlformats.org/markup-compatibility/2006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How many tiles do I need?</a:t>
            </a:r>
            <a:endParaRPr lang="en-US" dirty="0"/>
          </a:p>
        </p:txBody>
      </p:sp>
    </p:spTree>
  </p:cSld>
  <p:clrMapOvr>
    <a:masterClrMapping/>
  </p:clrMapOvr>
  <mc:AlternateContent>
    <mc:Choice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c="http://schemas.openxmlformats.org/markup-compatibility/2006" xmlns:mv="urn:schemas-microsoft-com:mac:vml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247</Words>
  <Application>Microsoft Macintosh PowerPoint</Application>
  <PresentationFormat>On-screen Show (4:3)</PresentationFormat>
  <Paragraphs>15</Paragraphs>
  <Slides>4</Slides>
  <Notes>4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Quick as a flash</dc:title>
  <dc:creator>Ann Downton</dc:creator>
  <cp:lastModifiedBy>Kate Manuel</cp:lastModifiedBy>
  <cp:revision>9</cp:revision>
  <dcterms:created xsi:type="dcterms:W3CDTF">2013-05-31T01:25:14Z</dcterms:created>
  <dcterms:modified xsi:type="dcterms:W3CDTF">2013-05-31T01:29:24Z</dcterms:modified>
</cp:coreProperties>
</file>